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ter" panose="02000503000000020004" pitchFamily="34" charset="0"/>
      <p:bold r:id="rId17"/>
    </p:embeddedFont>
    <p:embeddedFont>
      <p:font typeface="Inter" panose="02000503000000020004" pitchFamily="34" charset="-122"/>
      <p:bold r:id="rId18"/>
    </p:embeddedFont>
    <p:embeddedFont>
      <p:font typeface="Inter" panose="02000503000000020004" pitchFamily="34" charset="-120"/>
      <p:bold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75936"/>
            <a:ext cx="7556421" cy="46777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Дәріс 8.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Г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Юнгтің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аналитикалық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теориясы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Тұлғаның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құрылымы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Коллективті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жеке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бейсаналық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бағытта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психологиялық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тренинг</a:t>
            </a:r>
            <a:r>
              <a:rPr lang="en-US" altLang="ru-RU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ұйымдастыру</a:t>
            </a:r>
            <a:endParaRPr lang="en-US" altLang="en-US" sz="3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749290" y="37528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757285" y="671766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0654"/>
            <a:ext cx="7556421" cy="18709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Қорытынды: Юнгтің аналитикалық теориясы – тұлғаның тереңдігіне саяхат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3546753"/>
            <a:ext cx="7556421" cy="3262074"/>
          </a:xfrm>
          <a:prstGeom prst="roundRect">
            <a:avLst>
              <a:gd name="adj" fmla="val 292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3554373"/>
            <a:ext cx="3770590" cy="2013347"/>
          </a:xfrm>
          <a:prstGeom prst="roundRect">
            <a:avLst>
              <a:gd name="adj" fmla="val 4732"/>
            </a:avLst>
          </a:prstGeom>
          <a:solidFill>
            <a:srgbClr val="6237C8"/>
          </a:solidFill>
        </p:spPr>
      </p:sp>
      <p:sp>
        <p:nvSpPr>
          <p:cNvPr id="6" name="Text 3"/>
          <p:cNvSpPr/>
          <p:nvPr/>
        </p:nvSpPr>
        <p:spPr>
          <a:xfrm>
            <a:off x="1028224" y="3781187"/>
            <a:ext cx="3316962" cy="1559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Тұлғаның толық құрылымын түсіну – өмірлік тепе-теңдік кепілі</a:t>
            </a:r>
            <a:endParaRPr lang="en-US" sz="2450" dirty="0"/>
          </a:p>
        </p:txBody>
      </p:sp>
      <p:sp>
        <p:nvSpPr>
          <p:cNvPr id="7" name="Shape 4"/>
          <p:cNvSpPr/>
          <p:nvPr/>
        </p:nvSpPr>
        <p:spPr>
          <a:xfrm>
            <a:off x="4572000" y="3554373"/>
            <a:ext cx="3770590" cy="2013347"/>
          </a:xfrm>
          <a:prstGeom prst="rect">
            <a:avLst/>
          </a:prstGeom>
          <a:solidFill>
            <a:srgbClr val="6237C8"/>
          </a:solidFill>
        </p:spPr>
      </p:sp>
      <p:sp>
        <p:nvSpPr>
          <p:cNvPr id="8" name="Shape 5"/>
          <p:cNvSpPr/>
          <p:nvPr/>
        </p:nvSpPr>
        <p:spPr>
          <a:xfrm>
            <a:off x="4572000" y="3554373"/>
            <a:ext cx="30480" cy="2013347"/>
          </a:xfrm>
          <a:prstGeom prst="roundRect">
            <a:avLst>
              <a:gd name="adj" fmla="val 312558"/>
            </a:avLst>
          </a:prstGeom>
          <a:solidFill>
            <a:srgbClr val="7B50E1"/>
          </a:solidFill>
        </p:spPr>
      </p:sp>
      <p:sp>
        <p:nvSpPr>
          <p:cNvPr id="9" name="Text 6"/>
          <p:cNvSpPr/>
          <p:nvPr/>
        </p:nvSpPr>
        <p:spPr>
          <a:xfrm>
            <a:off x="4798814" y="3781187"/>
            <a:ext cx="3316962" cy="15597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Психологиялық тренинг – өзін-өзі танудың және дамудың құралы</a:t>
            </a:r>
            <a:endParaRPr lang="en-US" sz="2450" dirty="0"/>
          </a:p>
        </p:txBody>
      </p:sp>
      <p:sp>
        <p:nvSpPr>
          <p:cNvPr id="10" name="Shape 7"/>
          <p:cNvSpPr/>
          <p:nvPr/>
        </p:nvSpPr>
        <p:spPr>
          <a:xfrm>
            <a:off x="801410" y="5567720"/>
            <a:ext cx="7541181" cy="1233487"/>
          </a:xfrm>
          <a:prstGeom prst="rect">
            <a:avLst/>
          </a:prstGeom>
          <a:solidFill>
            <a:srgbClr val="6237C8"/>
          </a:solidFill>
        </p:spPr>
      </p:sp>
      <p:sp>
        <p:nvSpPr>
          <p:cNvPr id="11" name="Shape 8"/>
          <p:cNvSpPr/>
          <p:nvPr/>
        </p:nvSpPr>
        <p:spPr>
          <a:xfrm>
            <a:off x="801410" y="5567720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7B50E1"/>
          </a:solidFill>
        </p:spPr>
      </p:sp>
      <p:sp>
        <p:nvSpPr>
          <p:cNvPr id="12" name="Text 9"/>
          <p:cNvSpPr/>
          <p:nvPr/>
        </p:nvSpPr>
        <p:spPr>
          <a:xfrm>
            <a:off x="1028224" y="5794534"/>
            <a:ext cx="7087553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Әр адам өз бейсаналының құпияларын ашуға қабілетті</a:t>
            </a:r>
            <a:endParaRPr lang="en-US" sz="2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581739"/>
            <a:ext cx="13149739" cy="11634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К.Г. Юнг: Аналитикалық психологияның негізін қалаушы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0331" y="2173486"/>
            <a:ext cx="7000042" cy="13539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К.Г. Юнг — 1875 жылы Швейцарияда дүниеге келген әйгілі психиатр және философ. Ол Зигмунд Фрейдпен тығыз жұмыс істеген, бірақ кейіннен тұлғаның терең құрылымын зерттеуге бағытталған өзіндік аналитикалық психология мектебін құрды.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40331" y="3717846"/>
            <a:ext cx="7000042" cy="3384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1875 жылы Швейцарияда туған, психиатр және философ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0331" y="4130278"/>
            <a:ext cx="7000042" cy="3384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Фрейдпен бірге жұмыс істеген, бірақ кейін өз жолын таңдаған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40331" y="4542711"/>
            <a:ext cx="7000042" cy="3384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Тұлғаның терең құрылымын зерттеуде жаңа бағыт ашқан</a:t>
            </a:r>
            <a:endParaRPr lang="en-US" sz="16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4009" y="2220992"/>
            <a:ext cx="5633561" cy="56335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9224"/>
            <a:ext cx="10426660" cy="6236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Тұлғаның құрылымы: Үш негізгі деңгей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86501"/>
            <a:ext cx="4196358" cy="4333756"/>
          </a:xfrm>
          <a:prstGeom prst="roundRect">
            <a:avLst>
              <a:gd name="adj" fmla="val 2270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2486501"/>
            <a:ext cx="121920" cy="4333756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5" name="Text 3"/>
          <p:cNvSpPr/>
          <p:nvPr/>
        </p:nvSpPr>
        <p:spPr>
          <a:xfrm>
            <a:off x="1173004" y="2743795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Саналы «Эго»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173004" y="3269813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Өзін-өзі тану мен сыртқы әлемге белсенді бейімделудің орталығы. Бұл – біздің күнделікті санамыз, әлеммен тікелей байланыс нүктесі.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486501"/>
            <a:ext cx="4196358" cy="4333756"/>
          </a:xfrm>
          <a:prstGeom prst="roundRect">
            <a:avLst>
              <a:gd name="adj" fmla="val 2270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2486501"/>
            <a:ext cx="121920" cy="4333756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9" name="Text 7"/>
          <p:cNvSpPr/>
          <p:nvPr/>
        </p:nvSpPr>
        <p:spPr>
          <a:xfrm>
            <a:off x="5596176" y="2743795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Жеке бейсаналық</a:t>
            </a:r>
            <a:endParaRPr lang="en-US" sz="2450" dirty="0"/>
          </a:p>
        </p:txBody>
      </p:sp>
      <p:sp>
        <p:nvSpPr>
          <p:cNvPr id="10" name="Text 8"/>
          <p:cNvSpPr/>
          <p:nvPr/>
        </p:nvSpPr>
        <p:spPr>
          <a:xfrm>
            <a:off x="5596176" y="3269813"/>
            <a:ext cx="3559850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Жеке тәжірибелер, ұмытылған естеліктер, қабылданбаған қалаулар мен сезімдер жиынтығы. Ол біздің жеке өміріміздегі барлық сақталған, бірақ санадан ығыстырылған ақпаратты қамтиды.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486501"/>
            <a:ext cx="4196358" cy="4333756"/>
          </a:xfrm>
          <a:prstGeom prst="roundRect">
            <a:avLst>
              <a:gd name="adj" fmla="val 2270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2486501"/>
            <a:ext cx="121920" cy="4333756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13" name="Text 11"/>
          <p:cNvSpPr/>
          <p:nvPr/>
        </p:nvSpPr>
        <p:spPr>
          <a:xfrm>
            <a:off x="10019348" y="2743795"/>
            <a:ext cx="355985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Коллективті бейсаналық</a:t>
            </a:r>
            <a:endParaRPr lang="en-US" sz="2450" dirty="0"/>
          </a:p>
        </p:txBody>
      </p:sp>
      <p:sp>
        <p:nvSpPr>
          <p:cNvPr id="14" name="Text 12"/>
          <p:cNvSpPr/>
          <p:nvPr/>
        </p:nvSpPr>
        <p:spPr>
          <a:xfrm>
            <a:off x="10019348" y="3659743"/>
            <a:ext cx="3559850" cy="29032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Адамзаттың ортақ архетиптері мен мифтері жинақталған терең қабат. Бұл – бүкіл адамзаттың тарихы мен тәжірибесінен мұраланған, біздің мәдениетімізде және түстерімізде көрініс табатын терең құрылымдар.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2480"/>
            <a:ext cx="12537758" cy="6236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Архетиптер: Коллективті бейсаналықтың негізі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19757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783687"/>
            <a:ext cx="3328749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Анима және Анимус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793790" y="4309705"/>
            <a:ext cx="4158615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Еркектің ішіндегі әйелдік (Анима) және әйелдің ішіндегі еркектік (Анимус) бейнелер. Бұл архетиптер біздің қарым-қатынастарымызға және тұлғалық тұтастығымызға әсер етеді.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819757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3783687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Тень</a:t>
            </a:r>
            <a:endParaRPr lang="en-US" sz="2450" dirty="0"/>
          </a:p>
        </p:txBody>
      </p:sp>
      <p:sp>
        <p:nvSpPr>
          <p:cNvPr id="8" name="Text 4"/>
          <p:cNvSpPr/>
          <p:nvPr/>
        </p:nvSpPr>
        <p:spPr>
          <a:xfrm>
            <a:off x="5235893" y="4309705"/>
            <a:ext cx="4158615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Адам санасындағы қабылданбаған, мойындалмаған немесе бас тартылған қасиеттер. Бұл – біздің қараңғы жағымыз, бірақ ол үлкен шығармашылық потенциалды да сақтайды.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819757"/>
            <a:ext cx="680442" cy="6804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3783687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Персона</a:t>
            </a:r>
            <a:endParaRPr lang="en-US" sz="2450" dirty="0"/>
          </a:p>
        </p:txBody>
      </p:sp>
      <p:sp>
        <p:nvSpPr>
          <p:cNvPr id="11" name="Text 6"/>
          <p:cNvSpPr/>
          <p:nvPr/>
        </p:nvSpPr>
        <p:spPr>
          <a:xfrm>
            <a:off x="9677995" y="4309705"/>
            <a:ext cx="4158615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Қоғам алдындағы тұлғаның маскасы. Бұл – біздің қоғамдық рөліміз, әлемге ұсынатын бейнеміз, қорғаныс механизмі ретінде қызмет етеді.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884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4733" y="3623072"/>
            <a:ext cx="12056745" cy="5693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Индивидуация процесі: Тұлғаны толықтыру жолы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24733" y="4425315"/>
            <a:ext cx="207050" cy="2588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24733" y="4754285"/>
            <a:ext cx="4255532" cy="22860"/>
          </a:xfrm>
          <a:prstGeom prst="rect">
            <a:avLst/>
          </a:prstGeom>
          <a:solidFill>
            <a:srgbClr val="6237C8"/>
          </a:solidFill>
        </p:spPr>
      </p:sp>
      <p:sp>
        <p:nvSpPr>
          <p:cNvPr id="6" name="Text 3"/>
          <p:cNvSpPr/>
          <p:nvPr/>
        </p:nvSpPr>
        <p:spPr>
          <a:xfrm>
            <a:off x="724733" y="4903470"/>
            <a:ext cx="4255532" cy="7115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Саналы мен бейсаналықтың үйлесуі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24733" y="5739170"/>
            <a:ext cx="4255532" cy="9936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Бұл процестің басты мақсаты – саналы және бейсаналық аспектілерді біріктіру арқылы тұлғаның тұтастығына жету.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5187315" y="4425315"/>
            <a:ext cx="207050" cy="2588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187315" y="4754285"/>
            <a:ext cx="4255651" cy="22860"/>
          </a:xfrm>
          <a:prstGeom prst="rect">
            <a:avLst/>
          </a:prstGeom>
          <a:solidFill>
            <a:srgbClr val="6237C8"/>
          </a:solidFill>
        </p:spPr>
      </p:sp>
      <p:sp>
        <p:nvSpPr>
          <p:cNvPr id="10" name="Text 7"/>
          <p:cNvSpPr/>
          <p:nvPr/>
        </p:nvSpPr>
        <p:spPr>
          <a:xfrm>
            <a:off x="5187315" y="4903470"/>
            <a:ext cx="4255651" cy="7115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Тұлғаның тұтастығын қалыптастыру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187315" y="5739170"/>
            <a:ext cx="4255651" cy="9936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Өз ішкі қайшылықтарын шешіп, жеке ерекшеліктерін толық қабылдау арқылы тұтас және үйлесімді тұлғаға айналу.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650016" y="4425315"/>
            <a:ext cx="207050" cy="2588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650016" y="4754285"/>
            <a:ext cx="4255532" cy="22860"/>
          </a:xfrm>
          <a:prstGeom prst="rect">
            <a:avLst/>
          </a:prstGeom>
          <a:solidFill>
            <a:srgbClr val="6237C8"/>
          </a:solidFill>
        </p:spPr>
      </p:sp>
      <p:sp>
        <p:nvSpPr>
          <p:cNvPr id="14" name="Text 11"/>
          <p:cNvSpPr/>
          <p:nvPr/>
        </p:nvSpPr>
        <p:spPr>
          <a:xfrm>
            <a:off x="9650016" y="4903470"/>
            <a:ext cx="3947517" cy="3557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Жеке өсу мен рухани даму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9650016" y="5383411"/>
            <a:ext cx="4255532" cy="1656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Индивидуация – тек психологиялық емес, сонымен қатар рухани өсу жолы. Бұл – өзінің терең мәнін түсінуге және өмірдегі мақсатын табуға бағытталған саяхат.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2153"/>
            <a:ext cx="13042821" cy="1247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Психологиялық тренингтің мақсаты мен маңызы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33080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Юнг теориясына негізделген психологиялық тренингтер қатысушыларға өздерінің ішкі әлеміне тереңірек үңілуге мүмкіндік береді. Ол тұлғаның үйлесімді дамуына ықпал ететін маңызды құрал.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530906" y="3714036"/>
            <a:ext cx="3421499" cy="11697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Жеке және коллективті бейсаналықты тану</a:t>
            </a: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1530906" y="5019913"/>
            <a:ext cx="3421499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Өзінің жеке тәжірибелерінің терең мағынасын түсініп, оның адамзаттың ортақ мұрасымен байланысын ашу.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973008" y="3714036"/>
            <a:ext cx="3421499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Архетиптер арқылы өзін-өзі түсіну</a:t>
            </a:r>
            <a:endParaRPr lang="en-US" sz="2450" dirty="0"/>
          </a:p>
        </p:txBody>
      </p:sp>
      <p:sp>
        <p:nvSpPr>
          <p:cNvPr id="7" name="Text 5"/>
          <p:cNvSpPr/>
          <p:nvPr/>
        </p:nvSpPr>
        <p:spPr>
          <a:xfrm>
            <a:off x="5973008" y="4629983"/>
            <a:ext cx="3421499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Ішкі бейнелер мен символдарды талдау арқылы өзінің мінез-құлқының, қалауларының және қорқыныштарының түпкі себептерін анықтау.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415111" y="3714036"/>
            <a:ext cx="3421499" cy="11697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Тұлғаның үйлесімді дамуына қолдау көрсету</a:t>
            </a:r>
            <a:endParaRPr lang="en-US" sz="2450" dirty="0"/>
          </a:p>
        </p:txBody>
      </p:sp>
      <p:sp>
        <p:nvSpPr>
          <p:cNvPr id="9" name="Text 7"/>
          <p:cNvSpPr/>
          <p:nvPr/>
        </p:nvSpPr>
        <p:spPr>
          <a:xfrm>
            <a:off x="10415111" y="5019913"/>
            <a:ext cx="3421499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Саналы және бейсаналық арасындағы тепе-теңдікті қалыптастыру арқылы өмірлік қиындықтарды жеңіп, толыққанды өмір сүруге үйрену.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5330" y="577691"/>
            <a:ext cx="11203067" cy="5776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Тренингтің құрылымы: Қадамдар мен әдістер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1628061"/>
            <a:ext cx="6323648" cy="6323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9043" y="1580793"/>
            <a:ext cx="6323648" cy="1008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Тренингтің негізгі мақсаты – қатысушыларға өздерінің ішкі әлемін зерттеуге және түсінуге көмектесу. Ол әртүрлі интерактивті және шығармашылық әдістерді қамтиды.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579043" y="2778562"/>
            <a:ext cx="6323648" cy="1008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Топтық талқылаулар мен өзін-өзі зерттеу жаттығулары: қатысушылардың бір-бірімен тәжірибе алмасуы және ішкі ойларын бөлісуі.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579043" y="3860721"/>
            <a:ext cx="6323648" cy="1008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Арт-терапия, белсенді қиял (active imagination): бейсаналықтан келетін бейнелерді сурет, мүсін, жазу арқылы көрсету және оларды талдау.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579043" y="4942880"/>
            <a:ext cx="6323648" cy="1008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Түс талдау және символикалық жұмыс: түстердегі символдарды зерттеу арқылы жеке және коллективті бейсаналықтың хабарламаларын түсіну.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9533"/>
            <a:ext cx="13042821" cy="1247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Практикалық мысал: Коллективті бейсаналықты ашу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30460"/>
            <a:ext cx="4196358" cy="4469487"/>
          </a:xfrm>
          <a:prstGeom prst="roundRect">
            <a:avLst>
              <a:gd name="adj" fmla="val 227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9648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3113722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72151"/>
            <a:ext cx="372749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Ортақ мифтер мен символдар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1028224" y="4788098"/>
            <a:ext cx="372749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Топ мүшелері әлемнің әртүрлі мәдениеттерінде кездесетін ортақ мифтер мен символдарды талдайды. Мысалы, батырдың саяхаты, ана бейнесі, жаратушының архетипі.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730460"/>
            <a:ext cx="4196358" cy="4469487"/>
          </a:xfrm>
          <a:prstGeom prst="roundRect">
            <a:avLst>
              <a:gd name="adj" fmla="val 227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9648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62" y="3113722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72151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Теньмен жұмыс</a:t>
            </a:r>
            <a:endParaRPr lang="en-US" sz="2450" dirty="0"/>
          </a:p>
        </p:txBody>
      </p:sp>
      <p:sp>
        <p:nvSpPr>
          <p:cNvPr id="12" name="Text 8"/>
          <p:cNvSpPr/>
          <p:nvPr/>
        </p:nvSpPr>
        <p:spPr>
          <a:xfrm>
            <a:off x="5451396" y="4398169"/>
            <a:ext cx="3727490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Қатысушылар өздерінің қабылдамаған қасиеттерін (мысалы, ашу, қызғаныш, әлсіздік) топтағы қауіпсіз ортада зерттейді. Бұл – өзінің толыққанды тұлғасын қабылдауға көмектеседі.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730460"/>
            <a:ext cx="4196358" cy="4469487"/>
          </a:xfrm>
          <a:prstGeom prst="roundRect">
            <a:avLst>
              <a:gd name="adj" fmla="val 227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9648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734" y="3113722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72151"/>
            <a:ext cx="372749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Анима/Анимус арқылы теңгерім</a:t>
            </a:r>
            <a:endParaRPr lang="en-US" sz="2450" dirty="0"/>
          </a:p>
        </p:txBody>
      </p:sp>
      <p:sp>
        <p:nvSpPr>
          <p:cNvPr id="17" name="Text 12"/>
          <p:cNvSpPr/>
          <p:nvPr/>
        </p:nvSpPr>
        <p:spPr>
          <a:xfrm>
            <a:off x="9874568" y="4788098"/>
            <a:ext cx="372749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Ішкі еркектік пен әйелдік бастауларды үйлестіруге арналған жаттығулар. Бұл гендерлік стереотиптерден арылып, толыққанды тұлғалық теңгерімге жетуге ықпал етеді.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0291" y="330160"/>
            <a:ext cx="7149703" cy="3301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Юнгтің теориясының қазіргі психологиядағы орны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600313" y="1080492"/>
            <a:ext cx="13609796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Юнгтің аналитикалық психологиясы қазіргі заманғы психологияда маңызды орын алады. Ол тек терапияда ғана емес, сонымен қатар рухани, мәдени және білім беру салаларында да кеңінен қолданылады.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420291" y="900470"/>
            <a:ext cx="15240" cy="855345"/>
          </a:xfrm>
          <a:prstGeom prst="rect">
            <a:avLst/>
          </a:prstGeom>
          <a:solidFill>
            <a:srgbClr val="6237C8"/>
          </a:solidFill>
        </p:spPr>
      </p:sp>
      <p:sp>
        <p:nvSpPr>
          <p:cNvPr id="5" name="Text 3"/>
          <p:cNvSpPr/>
          <p:nvPr/>
        </p:nvSpPr>
        <p:spPr>
          <a:xfrm>
            <a:off x="420291" y="1998821"/>
            <a:ext cx="6748463" cy="1921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Психотерапияда кеңінен қолданылады: депрессия, мазасыздық, тұлғалық дағдарыстарды шешуде тиімді.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420291" y="2233017"/>
            <a:ext cx="6748463" cy="3843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Рухани және мәдени зерттеулерге ықпал етеді: мифология, дін, өнер, әдебиет салаларындағы зерттеулерге негіз болады.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7469267" y="1998821"/>
            <a:ext cx="6748463" cy="3843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Жеке даму мен көшбасшылық тренингтерінде негіз: көшбасшылық қасиеттерін дамыту, командада жұмыс істеу және шығармашылық ойлауды ынталандыру үшін қолданылады.</a:t>
            </a:r>
            <a:endParaRPr lang="en-US" sz="9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9267" y="2518172"/>
            <a:ext cx="6748463" cy="67484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5089</Words>
  <Application>WPS Presentation</Application>
  <PresentationFormat>On-screen Show (16:9)</PresentationFormat>
  <Paragraphs>122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SimSun</vt:lpstr>
      <vt:lpstr>Wingdings</vt:lpstr>
      <vt:lpstr>Petrona Bold</vt:lpstr>
      <vt:lpstr>AMGDT</vt:lpstr>
      <vt:lpstr>Petrona Bold</vt:lpstr>
      <vt:lpstr>Petrona Bold</vt:lpstr>
      <vt:lpstr>Inter</vt:lpstr>
      <vt:lpstr>Inter</vt:lpstr>
      <vt:lpstr>Inter</vt:lpstr>
      <vt:lpstr>Petrona Light</vt:lpstr>
      <vt:lpstr>Petrona Light</vt:lpstr>
      <vt:lpstr>Petrona Light</vt:lpstr>
      <vt:lpstr>Calibri</vt:lpstr>
      <vt:lpstr>Microsoft YaHei</vt:lpstr>
      <vt:lpstr>Arial Unicode MS</vt:lpstr>
      <vt:lpstr>MingLiU-ExtB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2</cp:revision>
  <dcterms:created xsi:type="dcterms:W3CDTF">2025-09-02T07:55:00Z</dcterms:created>
  <dcterms:modified xsi:type="dcterms:W3CDTF">2025-09-02T08:09:50Z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09E74D65FA6840599B1EBFB5355C2E9E_12</vt:lpwstr>
  </property>
  <property fmtid="{D5CDD505-2E9C-101B-9397-08002B2CF9AE}" pid="3" name="KSOProductBuildVer">
    <vt:lpwstr>1049-12.2.0.21931</vt:lpwstr>
  </property>
</Properties>
</file>